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57" r:id="rId4"/>
    <p:sldId id="258"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5FE077C-8F69-4382-9354-C360AF563088}" type="datetimeFigureOut">
              <a:rPr lang="en-US" smtClean="0"/>
              <a:t>3/15/2012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62225A-B98F-4197-9D91-023AE5B10C5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FE077C-8F69-4382-9354-C360AF563088}" type="datetimeFigureOut">
              <a:rPr lang="en-US" smtClean="0"/>
              <a:t>3/15/2012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62225A-B98F-4197-9D91-023AE5B10C5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FE077C-8F69-4382-9354-C360AF563088}" type="datetimeFigureOut">
              <a:rPr lang="en-US" smtClean="0"/>
              <a:t>3/15/2012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62225A-B98F-4197-9D91-023AE5B10C5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FE077C-8F69-4382-9354-C360AF563088}" type="datetimeFigureOut">
              <a:rPr lang="en-US" smtClean="0"/>
              <a:t>3/15/2012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62225A-B98F-4197-9D91-023AE5B10C5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F5FE077C-8F69-4382-9354-C360AF563088}" type="datetimeFigureOut">
              <a:rPr lang="en-US" smtClean="0"/>
              <a:t>3/15/2012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62225A-B98F-4197-9D91-023AE5B10C5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5FE077C-8F69-4382-9354-C360AF563088}" type="datetimeFigureOut">
              <a:rPr lang="en-US" smtClean="0"/>
              <a:t>3/15/2012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62225A-B98F-4197-9D91-023AE5B10C5E}"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5FE077C-8F69-4382-9354-C360AF563088}" type="datetimeFigureOut">
              <a:rPr lang="en-US" smtClean="0"/>
              <a:t>3/15/2012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62225A-B98F-4197-9D91-023AE5B10C5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5FE077C-8F69-4382-9354-C360AF563088}" type="datetimeFigureOut">
              <a:rPr lang="en-US" smtClean="0"/>
              <a:t>3/15/2012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62225A-B98F-4197-9D91-023AE5B10C5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FE077C-8F69-4382-9354-C360AF563088}" type="datetimeFigureOut">
              <a:rPr lang="en-US" smtClean="0"/>
              <a:t>3/15/2012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62225A-B98F-4197-9D91-023AE5B10C5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F5FE077C-8F69-4382-9354-C360AF563088}" type="datetimeFigureOut">
              <a:rPr lang="en-US" smtClean="0"/>
              <a:t>3/15/2012</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7162225A-B98F-4197-9D91-023AE5B10C5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FE077C-8F69-4382-9354-C360AF563088}" type="datetimeFigureOut">
              <a:rPr lang="en-US" smtClean="0"/>
              <a:t>3/15/2012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62225A-B98F-4197-9D91-023AE5B10C5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F5FE077C-8F69-4382-9354-C360AF563088}" type="datetimeFigureOut">
              <a:rPr lang="en-US" smtClean="0"/>
              <a:t>3/15/2012</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7162225A-B98F-4197-9D91-023AE5B10C5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Multiple Sclerosis</a:t>
            </a:r>
            <a:endParaRPr lang="en-US" dirty="0"/>
          </a:p>
        </p:txBody>
      </p:sp>
      <p:sp>
        <p:nvSpPr>
          <p:cNvPr id="3" name="Subtitle 2"/>
          <p:cNvSpPr>
            <a:spLocks noGrp="1"/>
          </p:cNvSpPr>
          <p:nvPr>
            <p:ph type="subTitle" idx="1"/>
          </p:nvPr>
        </p:nvSpPr>
        <p:spPr/>
        <p:txBody>
          <a:bodyPr>
            <a:normAutofit fontScale="85000" lnSpcReduction="10000"/>
          </a:bodyPr>
          <a:lstStyle/>
          <a:p>
            <a:r>
              <a:rPr lang="en-US" dirty="0" smtClean="0"/>
              <a:t>Claire Bischoff, Ashley </a:t>
            </a:r>
            <a:r>
              <a:rPr lang="en-US" dirty="0" err="1" smtClean="0"/>
              <a:t>folden</a:t>
            </a:r>
            <a:r>
              <a:rPr lang="en-US" dirty="0" smtClean="0"/>
              <a:t>, and Cassie Newman</a:t>
            </a:r>
            <a:endParaRPr lang="en-US" dirty="0"/>
          </a:p>
        </p:txBody>
      </p:sp>
    </p:spTree>
    <p:extLst>
      <p:ext uri="{BB962C8B-B14F-4D97-AF65-F5344CB8AC3E}">
        <p14:creationId xmlns:p14="http://schemas.microsoft.com/office/powerpoint/2010/main" val="3429299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 </a:t>
            </a:r>
            <a:endParaRPr lang="en-US" dirty="0"/>
          </a:p>
        </p:txBody>
      </p:sp>
      <p:sp>
        <p:nvSpPr>
          <p:cNvPr id="3" name="Content Placeholder 2"/>
          <p:cNvSpPr>
            <a:spLocks noGrp="1"/>
          </p:cNvSpPr>
          <p:nvPr>
            <p:ph idx="1"/>
          </p:nvPr>
        </p:nvSpPr>
        <p:spPr>
          <a:xfrm>
            <a:off x="685800" y="1066800"/>
            <a:ext cx="7520940" cy="3579849"/>
          </a:xfrm>
        </p:spPr>
        <p:txBody>
          <a:bodyPr>
            <a:normAutofit/>
          </a:bodyPr>
          <a:lstStyle/>
          <a:p>
            <a:r>
              <a:rPr lang="en-US" sz="2400" dirty="0" smtClean="0"/>
              <a:t>	Sclerosis means scarring, and in this case scarring of the brain	</a:t>
            </a:r>
            <a:endParaRPr lang="en-US" sz="2400" dirty="0"/>
          </a:p>
          <a:p>
            <a:r>
              <a:rPr lang="en-US" sz="2400" dirty="0" smtClean="0"/>
              <a:t>	Multiple Sclerosis is an autoimmune disease. MS is caused by damage to the myelin sheath which is a protective covering around neurons (nerve cells). Without this covering  nerve signals slow down or stop.  </a:t>
            </a:r>
            <a:endParaRPr lang="en-US" sz="2400" dirty="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3505200"/>
            <a:ext cx="3276600" cy="2621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042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a:t>
            </a:r>
            <a:endParaRPr lang="en-US" dirty="0"/>
          </a:p>
        </p:txBody>
      </p:sp>
      <p:sp>
        <p:nvSpPr>
          <p:cNvPr id="3" name="Content Placeholder 2"/>
          <p:cNvSpPr>
            <a:spLocks noGrp="1"/>
          </p:cNvSpPr>
          <p:nvPr>
            <p:ph idx="1"/>
          </p:nvPr>
        </p:nvSpPr>
        <p:spPr>
          <a:xfrm>
            <a:off x="838200" y="1066800"/>
            <a:ext cx="7520940" cy="3579849"/>
          </a:xfrm>
        </p:spPr>
        <p:txBody>
          <a:bodyPr>
            <a:normAutofit/>
          </a:bodyPr>
          <a:lstStyle/>
          <a:p>
            <a:r>
              <a:rPr lang="en-US" sz="2400" dirty="0" smtClean="0"/>
              <a:t>	The nerve damage is caused by inflammation, and this inflammation occurs when the body’s immune system attacks the nervous system. This can occur along any area of the brain,  optic nerve, and spinal cord.  </a:t>
            </a:r>
          </a:p>
          <a:p>
            <a:endParaRPr lang="en-US" sz="24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3200400"/>
            <a:ext cx="2843213" cy="3104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18935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a:t>
            </a:r>
            <a:endParaRPr lang="en-US" dirty="0"/>
          </a:p>
        </p:txBody>
      </p:sp>
      <p:sp>
        <p:nvSpPr>
          <p:cNvPr id="3" name="Content Placeholder 2"/>
          <p:cNvSpPr>
            <a:spLocks noGrp="1"/>
          </p:cNvSpPr>
          <p:nvPr>
            <p:ph idx="1"/>
          </p:nvPr>
        </p:nvSpPr>
        <p:spPr/>
        <p:txBody>
          <a:bodyPr/>
          <a:lstStyle/>
          <a:p>
            <a:pPr lvl="0"/>
            <a:r>
              <a:rPr lang="en-US" sz="2200" dirty="0">
                <a:solidFill>
                  <a:prstClr val="black"/>
                </a:solidFill>
              </a:rPr>
              <a:t>However there is no known cause as to why the body attacks the nervous system. It is suspected that it could be a virus or a gene defect but environmental factors may play a part</a:t>
            </a:r>
          </a:p>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590800"/>
            <a:ext cx="3943350" cy="315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98292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Symptoms </a:t>
            </a:r>
            <a:endParaRPr lang="en-US" dirty="0"/>
          </a:p>
        </p:txBody>
      </p:sp>
      <p:sp>
        <p:nvSpPr>
          <p:cNvPr id="3" name="Content Placeholder 2"/>
          <p:cNvSpPr>
            <a:spLocks noGrp="1"/>
          </p:cNvSpPr>
          <p:nvPr>
            <p:ph idx="1"/>
          </p:nvPr>
        </p:nvSpPr>
        <p:spPr/>
        <p:txBody>
          <a:bodyPr>
            <a:normAutofit fontScale="92500" lnSpcReduction="20000"/>
          </a:bodyPr>
          <a:lstStyle/>
          <a:p>
            <a:pPr>
              <a:buFont typeface="Arial" pitchFamily="34" charset="0"/>
              <a:buChar char="•"/>
            </a:pPr>
            <a:r>
              <a:rPr lang="en-US" sz="1900" dirty="0" smtClean="0"/>
              <a:t>Loss of balance</a:t>
            </a:r>
          </a:p>
          <a:p>
            <a:pPr>
              <a:buFont typeface="Arial" pitchFamily="34" charset="0"/>
              <a:buChar char="•"/>
            </a:pPr>
            <a:r>
              <a:rPr lang="en-US" sz="1900" dirty="0" smtClean="0"/>
              <a:t>Muscle spasms</a:t>
            </a:r>
          </a:p>
          <a:p>
            <a:pPr>
              <a:buFont typeface="Arial" pitchFamily="34" charset="0"/>
              <a:buChar char="•"/>
            </a:pPr>
            <a:r>
              <a:rPr lang="en-US" sz="1900" dirty="0" smtClean="0"/>
              <a:t>Numbness</a:t>
            </a:r>
          </a:p>
          <a:p>
            <a:pPr>
              <a:buFont typeface="Arial" pitchFamily="34" charset="0"/>
              <a:buChar char="•"/>
            </a:pPr>
            <a:r>
              <a:rPr lang="en-US" sz="1900" dirty="0" smtClean="0"/>
              <a:t>Problems moving arms and legs</a:t>
            </a:r>
          </a:p>
          <a:p>
            <a:pPr>
              <a:buFont typeface="Arial" pitchFamily="34" charset="0"/>
              <a:buChar char="•"/>
            </a:pPr>
            <a:r>
              <a:rPr lang="en-US" sz="1900" dirty="0" smtClean="0"/>
              <a:t>Problems  walking </a:t>
            </a:r>
          </a:p>
          <a:p>
            <a:pPr>
              <a:buFont typeface="Arial" pitchFamily="34" charset="0"/>
              <a:buChar char="•"/>
            </a:pPr>
            <a:r>
              <a:rPr lang="en-US" sz="1900" dirty="0" smtClean="0"/>
              <a:t>Coordination problems </a:t>
            </a:r>
          </a:p>
          <a:p>
            <a:pPr>
              <a:buFont typeface="Arial" pitchFamily="34" charset="0"/>
              <a:buChar char="•"/>
            </a:pPr>
            <a:r>
              <a:rPr lang="en-US" sz="1900" dirty="0" smtClean="0"/>
              <a:t>Tremors </a:t>
            </a:r>
          </a:p>
          <a:p>
            <a:pPr>
              <a:buFont typeface="Arial" pitchFamily="34" charset="0"/>
              <a:buChar char="•"/>
            </a:pPr>
            <a:r>
              <a:rPr lang="en-US" sz="1900" dirty="0" smtClean="0"/>
              <a:t>Weakness</a:t>
            </a:r>
          </a:p>
          <a:p>
            <a:pPr>
              <a:buFont typeface="Arial" pitchFamily="34" charset="0"/>
              <a:buChar char="•"/>
            </a:pPr>
            <a:r>
              <a:rPr lang="en-US" sz="1900" dirty="0" smtClean="0"/>
              <a:t>Vision loss</a:t>
            </a:r>
          </a:p>
          <a:p>
            <a:pPr>
              <a:buFont typeface="Arial" pitchFamily="34" charset="0"/>
              <a:buChar char="•"/>
            </a:pPr>
            <a:r>
              <a:rPr lang="en-US" sz="1900" dirty="0" smtClean="0"/>
              <a:t>Slurred speech</a:t>
            </a:r>
          </a:p>
          <a:p>
            <a:pPr>
              <a:buFont typeface="Arial" pitchFamily="34" charset="0"/>
              <a:buChar char="•"/>
            </a:pPr>
            <a:r>
              <a:rPr lang="en-US" sz="1900" dirty="0" smtClean="0"/>
              <a:t>Seizures </a:t>
            </a:r>
          </a:p>
          <a:p>
            <a:pPr>
              <a:buFont typeface="Arial" pitchFamily="34" charset="0"/>
              <a:buChar char="•"/>
            </a:pPr>
            <a:endParaRPr lang="en-US" dirty="0"/>
          </a:p>
        </p:txBody>
      </p:sp>
    </p:spTree>
    <p:extLst>
      <p:ext uri="{BB962C8B-B14F-4D97-AF65-F5344CB8AC3E}">
        <p14:creationId xmlns:p14="http://schemas.microsoft.com/office/powerpoint/2010/main" val="2404059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Progression</a:t>
            </a:r>
            <a:endParaRPr lang="en-US" dirty="0"/>
          </a:p>
        </p:txBody>
      </p:sp>
      <p:sp>
        <p:nvSpPr>
          <p:cNvPr id="3" name="Content Placeholder 2"/>
          <p:cNvSpPr>
            <a:spLocks noGrp="1"/>
          </p:cNvSpPr>
          <p:nvPr>
            <p:ph idx="1"/>
          </p:nvPr>
        </p:nvSpPr>
        <p:spPr/>
        <p:txBody>
          <a:bodyPr>
            <a:normAutofit/>
          </a:bodyPr>
          <a:lstStyle/>
          <a:p>
            <a:r>
              <a:rPr lang="en-US" sz="2400" dirty="0" smtClean="0"/>
              <a:t>	Individuals with MS have multiple episodes of the disease. With each episode the brain becomes more and more scarred and therefore it is more difficult to recover. Each episode worsens the condition. </a:t>
            </a:r>
            <a:endParaRPr lang="en-US" sz="24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8183" y="2667000"/>
            <a:ext cx="6665913" cy="405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7087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a:t>
            </a:r>
            <a:endParaRPr lang="en-US" dirty="0"/>
          </a:p>
        </p:txBody>
      </p:sp>
      <p:sp>
        <p:nvSpPr>
          <p:cNvPr id="3" name="Content Placeholder 2"/>
          <p:cNvSpPr>
            <a:spLocks noGrp="1"/>
          </p:cNvSpPr>
          <p:nvPr>
            <p:ph idx="1"/>
          </p:nvPr>
        </p:nvSpPr>
        <p:spPr/>
        <p:txBody>
          <a:bodyPr>
            <a:noAutofit/>
          </a:bodyPr>
          <a:lstStyle/>
          <a:p>
            <a:r>
              <a:rPr lang="en-US" sz="1800" dirty="0" smtClean="0"/>
              <a:t>There is no cure for multiple sclerosis. Treatment is focused on preventing more episodes of the disease.</a:t>
            </a:r>
          </a:p>
          <a:p>
            <a:pPr>
              <a:buFont typeface="Arial" pitchFamily="34" charset="0"/>
              <a:buChar char="•"/>
            </a:pPr>
            <a:r>
              <a:rPr lang="en-US" sz="1800" dirty="0" smtClean="0"/>
              <a:t>Corticosteroids help reduce inflammation</a:t>
            </a:r>
          </a:p>
          <a:p>
            <a:pPr>
              <a:buFont typeface="Arial" pitchFamily="34" charset="0"/>
              <a:buChar char="•"/>
            </a:pPr>
            <a:r>
              <a:rPr lang="en-US" sz="1800" dirty="0" err="1" smtClean="0"/>
              <a:t>Plasmapheresis</a:t>
            </a:r>
            <a:r>
              <a:rPr lang="en-US" sz="1800" dirty="0"/>
              <a:t>- mechanically separates your blood cells from your </a:t>
            </a:r>
            <a:r>
              <a:rPr lang="en-US" sz="1800" dirty="0" smtClean="0"/>
              <a:t>plasma, used to combat severe symptoms </a:t>
            </a:r>
          </a:p>
          <a:p>
            <a:pPr>
              <a:buFont typeface="Arial" pitchFamily="34" charset="0"/>
              <a:buChar char="•"/>
            </a:pPr>
            <a:r>
              <a:rPr lang="en-US" sz="1800" dirty="0"/>
              <a:t>Beta </a:t>
            </a:r>
            <a:r>
              <a:rPr lang="en-US" sz="1800" dirty="0" err="1" smtClean="0"/>
              <a:t>interferons</a:t>
            </a:r>
            <a:r>
              <a:rPr lang="en-US" sz="1800" dirty="0"/>
              <a:t> (</a:t>
            </a:r>
            <a:r>
              <a:rPr lang="en-US" sz="1800" dirty="0" err="1"/>
              <a:t>Avonex</a:t>
            </a:r>
            <a:r>
              <a:rPr lang="en-US" sz="1800" dirty="0"/>
              <a:t>, </a:t>
            </a:r>
            <a:r>
              <a:rPr lang="en-US" sz="1800" dirty="0" err="1"/>
              <a:t>Betaseron</a:t>
            </a:r>
            <a:r>
              <a:rPr lang="en-US" sz="1800" dirty="0"/>
              <a:t>, </a:t>
            </a:r>
            <a:r>
              <a:rPr lang="en-US" sz="1800" dirty="0" err="1" smtClean="0"/>
              <a:t>Extavia</a:t>
            </a:r>
            <a:r>
              <a:rPr lang="en-US" sz="1800" dirty="0" smtClean="0"/>
              <a:t>)-  used to slow the progression of the disease </a:t>
            </a:r>
          </a:p>
          <a:p>
            <a:pPr>
              <a:buFont typeface="Arial" pitchFamily="34" charset="0"/>
              <a:buChar char="•"/>
            </a:pPr>
            <a:r>
              <a:rPr lang="en-US" sz="1800" dirty="0" err="1" smtClean="0"/>
              <a:t>Immunosuppressants</a:t>
            </a:r>
            <a:r>
              <a:rPr lang="en-US" sz="1800" dirty="0" smtClean="0"/>
              <a:t> – only used to treat advanced </a:t>
            </a:r>
            <a:r>
              <a:rPr lang="en-US" sz="1800" dirty="0" err="1" smtClean="0"/>
              <a:t>mutiple</a:t>
            </a:r>
            <a:r>
              <a:rPr lang="en-US" sz="1800" dirty="0" smtClean="0"/>
              <a:t> sclerosis</a:t>
            </a:r>
          </a:p>
          <a:p>
            <a:pPr>
              <a:buFont typeface="Arial" pitchFamily="34" charset="0"/>
              <a:buChar char="•"/>
            </a:pPr>
            <a:r>
              <a:rPr lang="en-US" sz="1800" dirty="0" err="1" smtClean="0"/>
              <a:t>Glatiramer</a:t>
            </a:r>
            <a:r>
              <a:rPr lang="en-US" sz="1800" dirty="0" smtClean="0"/>
              <a:t>- blocks immune system from attacking the myelin sheath</a:t>
            </a:r>
          </a:p>
          <a:p>
            <a:pPr>
              <a:buFont typeface="Arial" pitchFamily="34" charset="0"/>
              <a:buChar char="•"/>
            </a:pPr>
            <a:r>
              <a:rPr lang="en-US" sz="1800" dirty="0" smtClean="0"/>
              <a:t>Physical therapy</a:t>
            </a:r>
          </a:p>
          <a:p>
            <a:pPr>
              <a:buFont typeface="Arial" pitchFamily="34" charset="0"/>
              <a:buChar char="•"/>
            </a:pPr>
            <a:r>
              <a:rPr lang="en-US" sz="1800" dirty="0" smtClean="0"/>
              <a:t>Muscle relaxants </a:t>
            </a:r>
            <a:endParaRPr lang="en-US" sz="1800" dirty="0"/>
          </a:p>
        </p:txBody>
      </p:sp>
    </p:spTree>
    <p:extLst>
      <p:ext uri="{BB962C8B-B14F-4D97-AF65-F5344CB8AC3E}">
        <p14:creationId xmlns:p14="http://schemas.microsoft.com/office/powerpoint/2010/main" val="181652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Expected Outcome </a:t>
            </a:r>
            <a:endParaRPr lang="en-US" dirty="0"/>
          </a:p>
        </p:txBody>
      </p:sp>
      <p:sp>
        <p:nvSpPr>
          <p:cNvPr id="3" name="Content Placeholder 2"/>
          <p:cNvSpPr>
            <a:spLocks noGrp="1"/>
          </p:cNvSpPr>
          <p:nvPr>
            <p:ph idx="1"/>
          </p:nvPr>
        </p:nvSpPr>
        <p:spPr/>
        <p:txBody>
          <a:bodyPr>
            <a:normAutofit/>
          </a:bodyPr>
          <a:lstStyle/>
          <a:p>
            <a:r>
              <a:rPr lang="en-US" sz="2400" dirty="0" smtClean="0"/>
              <a:t>Most people with MS can function  and walk with minimal disability for 20 or more years but this depends on frequency of attacks and their severity </a:t>
            </a:r>
          </a:p>
          <a:p>
            <a:r>
              <a:rPr lang="en-US" sz="2400" dirty="0" smtClean="0"/>
              <a:t>Over time there is a greater loss of function and eventually a wheelchair is typically needed. </a:t>
            </a:r>
          </a:p>
          <a:p>
            <a:r>
              <a:rPr lang="en-US" sz="2400" dirty="0" smtClean="0"/>
              <a:t>Women tend to have a better outlook than men</a:t>
            </a:r>
            <a:endParaRPr lang="en-US" sz="24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3816927"/>
            <a:ext cx="2556590" cy="2792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897439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48</TotalTime>
  <Words>206</Words>
  <Application>Microsoft Office PowerPoint</Application>
  <PresentationFormat>On-screen Show (4:3)</PresentationFormat>
  <Paragraphs>36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Angles</vt:lpstr>
      <vt:lpstr>Multiple Sclerosis</vt:lpstr>
      <vt:lpstr>Description </vt:lpstr>
      <vt:lpstr>Cause</vt:lpstr>
      <vt:lpstr>Cause</vt:lpstr>
      <vt:lpstr>Symptoms </vt:lpstr>
      <vt:lpstr>Progression</vt:lpstr>
      <vt:lpstr>Treatment</vt:lpstr>
      <vt:lpstr>Expected Outcome </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Multiple Sclerosis</dc:title>
  <dc:creator>CLAIRE E BISCHOFF (504)</dc:creator>
  <cp:lastModifiedBy>CLAIRE E BISCHOFF (504)</cp:lastModifiedBy>
  <cp:revision>5</cp:revision>
  <dcterms:created xsi:type="dcterms:W3CDTF">2012-03-15T13:07:10Z</dcterms:created>
  <dcterms:modified xsi:type="dcterms:W3CDTF">2012-03-15T13:55:16Z</dcterms:modified>
</cp:coreProperties>
</file>